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2"/>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0" r:id="rId29"/>
    <p:sldId id="287"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showGuides="1">
      <p:cViewPr varScale="1">
        <p:scale>
          <a:sx n="85" d="100"/>
          <a:sy n="85" d="100"/>
        </p:scale>
        <p:origin x="59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paghetti_cod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rchitect.io/blog/2020-03-24/the-importance-of-portability/"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softwaretestinghelp.com/what-is-portability-testing/" TargetMode="External"/><Relationship Id="rId4" Type="http://schemas.openxmlformats.org/officeDocument/2006/relationships/hyperlink" Target="https://developerexperience.i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st.github.com/jboner/2841832"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onnemartin/system-design-primer#step-1-review-the-scalability-video-lectu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apple.com/ios/human-interface-guidelines/overview/them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sdn.microsoft.com/ru-ru/library/windows/desktop/dn688964(v=vs.85).aspx"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ackernoon.com/tagged/networ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Functional requirements are product features or functions that developers must implement to enable users to perform their tasks. Therefore, it is important to make them clear to both the development team and stakeholders. Generally, functional requirements describe the behavior of the system under specific conditions.</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t>
            </a:r>
            <a:r>
              <a:rPr lang="en-US" b="1" dirty="0" err="1"/>
              <a:t>Avaiability</a:t>
            </a:r>
            <a:r>
              <a:rPr lang="en-US" b="1" dirty="0"/>
              <a:t>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Security</a:t>
            </a:r>
          </a:p>
          <a:p>
            <a:r>
              <a:rPr lang="en-US" dirty="0">
                <a:effectLst/>
              </a:rPr>
              <a:t>Degree to which a product or system protects information and data so that persons or other products or systems have the degree of data access appropriate to their types and levels of authorization. This characteristic is composed of the following sub-characteristics:</a:t>
            </a:r>
          </a:p>
          <a:p>
            <a:pPr>
              <a:buFont typeface="Arial" panose="020B0604020202020204" pitchFamily="34" charset="0"/>
              <a:buChar char="•"/>
            </a:pPr>
            <a:r>
              <a:rPr lang="en-US" b="1" dirty="0">
                <a:effectLst/>
              </a:rPr>
              <a:t>Confidentiality -</a:t>
            </a:r>
            <a:r>
              <a:rPr lang="en-US" dirty="0">
                <a:effectLst/>
              </a:rPr>
              <a:t> Degree to which a product or system ensures that data are accessible only to those authorized to have access.</a:t>
            </a:r>
          </a:p>
          <a:p>
            <a:pPr>
              <a:buFont typeface="Arial" panose="020B0604020202020204" pitchFamily="34" charset="0"/>
              <a:buChar char="•"/>
            </a:pPr>
            <a:r>
              <a:rPr lang="en-US" b="1" dirty="0">
                <a:effectLst/>
              </a:rPr>
              <a:t>Integrity -</a:t>
            </a:r>
            <a:r>
              <a:rPr lang="en-US" dirty="0">
                <a:effectLst/>
              </a:rPr>
              <a:t> Degree to which a system, product or component prevents unauthorized access to, or modification of, computer programs or data.</a:t>
            </a:r>
          </a:p>
          <a:p>
            <a:pPr>
              <a:buFont typeface="Arial" panose="020B0604020202020204" pitchFamily="34" charset="0"/>
              <a:buChar char="•"/>
            </a:pPr>
            <a:r>
              <a:rPr lang="en-US" b="1" dirty="0">
                <a:effectLst/>
              </a:rPr>
              <a:t>Non-repudiation -</a:t>
            </a:r>
            <a:r>
              <a:rPr lang="en-US" dirty="0">
                <a:effectLst/>
              </a:rPr>
              <a:t> Degree to which actions or events can be proven to have taken place so that the events or actions cannot be repudiated later.</a:t>
            </a:r>
          </a:p>
          <a:p>
            <a:pPr>
              <a:buFont typeface="Arial" panose="020B0604020202020204" pitchFamily="34" charset="0"/>
              <a:buChar char="•"/>
            </a:pPr>
            <a:r>
              <a:rPr lang="en-US" b="1" dirty="0">
                <a:effectLst/>
              </a:rPr>
              <a:t>Accountability -</a:t>
            </a:r>
            <a:r>
              <a:rPr lang="en-US" dirty="0">
                <a:effectLst/>
              </a:rPr>
              <a:t> Degree to which the actions of an entity can be traced uniquely to the entity.</a:t>
            </a:r>
          </a:p>
          <a:p>
            <a:pPr>
              <a:buFont typeface="Arial" panose="020B0604020202020204" pitchFamily="34" charset="0"/>
              <a:buChar char="•"/>
            </a:pPr>
            <a:r>
              <a:rPr lang="en-US" b="1" dirty="0">
                <a:effectLst/>
              </a:rPr>
              <a:t>Authenticity -</a:t>
            </a:r>
            <a:r>
              <a:rPr lang="en-US" dirty="0">
                <a:effectLst/>
              </a:rPr>
              <a:t> Degree to which the identity of a subject or resource can be proved to be the one claimed.</a:t>
            </a:r>
          </a:p>
          <a:p>
            <a:endParaRPr lang="en-US" dirty="0"/>
          </a:p>
          <a:p>
            <a:r>
              <a:rPr lang="en-US" dirty="0"/>
              <a:t>https://iso25000.com/index.php/en/iso-25000-standards/iso-25010?start=6</a:t>
            </a:r>
          </a:p>
          <a:p>
            <a:endParaRPr lang="en-US" dirty="0">
              <a:effectLst/>
            </a:endParaRPr>
          </a:p>
          <a:p>
            <a:pPr algn="l"/>
            <a:r>
              <a:rPr lang="en-US" b="1" i="0" dirty="0">
                <a:solidFill>
                  <a:srgbClr val="292929"/>
                </a:solidFill>
                <a:effectLst/>
                <a:latin typeface="source-serif-pro"/>
              </a:rPr>
              <a:t>Security</a:t>
            </a:r>
          </a:p>
          <a:p>
            <a:pPr algn="l"/>
            <a:r>
              <a:rPr lang="en-US" b="0" i="0" dirty="0">
                <a:solidFill>
                  <a:srgbClr val="292929"/>
                </a:solidFill>
                <a:effectLst/>
                <a:latin typeface="source-serif-pro"/>
              </a:rPr>
              <a:t>Is responsible for the ability of the system to reduce the likelihood of malicious or accidental actions as well as the possibility of theft or loss of information. Several measures are used to protect systems: authentication, encryption, audit, and others.</a:t>
            </a:r>
          </a:p>
          <a:p>
            <a:pPr algn="l"/>
            <a:r>
              <a:rPr lang="en-US" b="0" i="0" dirty="0">
                <a:solidFill>
                  <a:srgbClr val="292929"/>
                </a:solidFill>
                <a:effectLst/>
                <a:latin typeface="source-serif-pro"/>
              </a:rPr>
              <a:t>Examples of this attribute in the work of the system are:</a:t>
            </a:r>
          </a:p>
          <a:p>
            <a:pPr algn="l">
              <a:buFont typeface="Arial" panose="020B0604020202020204" pitchFamily="34" charset="0"/>
              <a:buChar char="•"/>
            </a:pPr>
            <a:r>
              <a:rPr lang="en-US" b="0" i="0" dirty="0">
                <a:solidFill>
                  <a:srgbClr val="292929"/>
                </a:solidFill>
                <a:effectLst/>
                <a:latin typeface="source-serif-pro"/>
              </a:rPr>
              <a:t>The ability of the system to detect DDoS attacks and respond to them.</a:t>
            </a:r>
          </a:p>
          <a:p>
            <a:pPr algn="l">
              <a:buFont typeface="Arial" panose="020B0604020202020204" pitchFamily="34" charset="0"/>
              <a:buChar char="•"/>
            </a:pPr>
            <a:r>
              <a:rPr lang="en-US" b="0" i="0" dirty="0">
                <a:solidFill>
                  <a:srgbClr val="292929"/>
                </a:solidFill>
                <a:effectLst/>
                <a:latin typeface="source-serif-pro"/>
              </a:rPr>
              <a:t>Restrictions of user access by authentication/authorization.</a:t>
            </a:r>
          </a:p>
          <a:p>
            <a:pPr algn="l">
              <a:buFont typeface="Arial" panose="020B0604020202020204" pitchFamily="34" charset="0"/>
              <a:buChar char="•"/>
            </a:pPr>
            <a:r>
              <a:rPr lang="en-US" b="0" i="0" dirty="0">
                <a:solidFill>
                  <a:srgbClr val="292929"/>
                </a:solidFill>
                <a:effectLst/>
                <a:latin typeface="source-serif-pro"/>
              </a:rPr>
              <a:t>Prevention of SQL injection.</a:t>
            </a:r>
          </a:p>
          <a:p>
            <a:pPr algn="l">
              <a:buFont typeface="Arial" panose="020B0604020202020204" pitchFamily="34" charset="0"/>
              <a:buChar char="•"/>
            </a:pPr>
            <a:r>
              <a:rPr lang="en-US" b="0" i="0" dirty="0">
                <a:solidFill>
                  <a:srgbClr val="292929"/>
                </a:solidFill>
                <a:effectLst/>
                <a:latin typeface="source-serif-pro"/>
              </a:rPr>
              <a:t>Encryption of passwords and content.</a:t>
            </a:r>
          </a:p>
          <a:p>
            <a:pPr algn="l">
              <a:buFont typeface="Arial" panose="020B0604020202020204" pitchFamily="34" charset="0"/>
              <a:buChar char="•"/>
            </a:pPr>
            <a:r>
              <a:rPr lang="en-US" b="0" i="0" dirty="0">
                <a:solidFill>
                  <a:srgbClr val="292929"/>
                </a:solidFill>
                <a:effectLst/>
                <a:latin typeface="source-serif-pro"/>
              </a:rPr>
              <a:t>Secure connection.</a:t>
            </a:r>
          </a:p>
          <a:p>
            <a:endParaRPr lang="en-US" dirty="0"/>
          </a:p>
          <a:p>
            <a:r>
              <a:rPr lang="en-US" dirty="0"/>
              <a:t>https://medium.com/@nvashanin/quality-attributes-in-software-architecture-3844ea482732</a:t>
            </a:r>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Maintainability</a:t>
            </a:r>
          </a:p>
          <a:p>
            <a:r>
              <a:rPr lang="en-US" dirty="0">
                <a:effectLst/>
              </a:rPr>
              <a:t>This characteristic represents the degree of effectiveness and efficiency with which a product or system can be modified to improve it, correct it or adapt it to changes in environment, and in requirements. This characteristic is composed of the following sub-characteristics:</a:t>
            </a:r>
          </a:p>
          <a:p>
            <a:pPr>
              <a:buFont typeface="Arial" panose="020B0604020202020204" pitchFamily="34" charset="0"/>
              <a:buChar char="•"/>
            </a:pPr>
            <a:r>
              <a:rPr lang="en-US" b="1" dirty="0">
                <a:effectLst/>
              </a:rPr>
              <a:t>Modularity -</a:t>
            </a:r>
            <a:r>
              <a:rPr lang="en-US" dirty="0">
                <a:effectLst/>
              </a:rPr>
              <a:t> Degree to which a system or computer program is composed of discrete components such that a change to one component has minimal impact on other components.</a:t>
            </a:r>
          </a:p>
          <a:p>
            <a:pPr>
              <a:buFont typeface="Arial" panose="020B0604020202020204" pitchFamily="34" charset="0"/>
              <a:buChar char="•"/>
            </a:pPr>
            <a:r>
              <a:rPr lang="en-US" b="1" dirty="0">
                <a:effectLst/>
              </a:rPr>
              <a:t>Reusability -</a:t>
            </a:r>
            <a:r>
              <a:rPr lang="en-US" dirty="0">
                <a:effectLst/>
              </a:rPr>
              <a:t> Degree to which an asset can be used in more than one system, or in building other assets.</a:t>
            </a:r>
          </a:p>
          <a:p>
            <a:pPr>
              <a:buFont typeface="Arial" panose="020B0604020202020204" pitchFamily="34" charset="0"/>
              <a:buChar char="•"/>
            </a:pPr>
            <a:r>
              <a:rPr lang="en-US" b="1" dirty="0" err="1">
                <a:effectLst/>
              </a:rPr>
              <a:t>Analysability</a:t>
            </a:r>
            <a:r>
              <a:rPr lang="en-US" b="1" dirty="0">
                <a:effectLst/>
              </a:rPr>
              <a:t> -</a:t>
            </a:r>
            <a:r>
              <a:rPr lang="en-US" dirty="0">
                <a:effectLst/>
              </a:rPr>
              <a:t> Degree of effectiveness and efficiency with which it is possible to assess the impact on a product or system of an intended change to one or more of its parts, or to diagnose a product for deficiencies or causes of failures, or to identify parts to be modified.</a:t>
            </a:r>
          </a:p>
          <a:p>
            <a:pPr>
              <a:buFont typeface="Arial" panose="020B0604020202020204" pitchFamily="34" charset="0"/>
              <a:buChar char="•"/>
            </a:pPr>
            <a:r>
              <a:rPr lang="en-US" b="1" dirty="0">
                <a:effectLst/>
              </a:rPr>
              <a:t>Modifiability -</a:t>
            </a:r>
            <a:r>
              <a:rPr lang="en-US" dirty="0">
                <a:effectLst/>
              </a:rPr>
              <a:t> Degree to which a product or system can be effectively and efficiently modified without introducing defects or degrading existing product quality.</a:t>
            </a:r>
          </a:p>
          <a:p>
            <a:pPr>
              <a:buFont typeface="Arial" panose="020B0604020202020204" pitchFamily="34" charset="0"/>
              <a:buChar char="•"/>
            </a:pPr>
            <a:r>
              <a:rPr lang="en-US" b="1" dirty="0">
                <a:effectLst/>
              </a:rPr>
              <a:t>Testability -</a:t>
            </a:r>
            <a:r>
              <a:rPr lang="en-US" dirty="0">
                <a:effectLst/>
              </a:rPr>
              <a:t> Degree of effectiveness and efficiency with which test criteria can be established for a system, product or component and tests can be performed to determine whether those criteria have been met.</a:t>
            </a:r>
          </a:p>
          <a:p>
            <a:pPr>
              <a:buFont typeface="Arial" panose="020B0604020202020204" pitchFamily="34" charset="0"/>
              <a:buChar char="•"/>
            </a:pPr>
            <a:endParaRPr lang="en-US" dirty="0">
              <a:effectLst/>
            </a:endParaRPr>
          </a:p>
          <a:p>
            <a:pPr>
              <a:buFont typeface="Arial" panose="020B0604020202020204" pitchFamily="34" charset="0"/>
              <a:buNone/>
            </a:pPr>
            <a:r>
              <a:rPr lang="en-US" dirty="0">
                <a:effectLst/>
              </a:rPr>
              <a:t>https://iso25000.com/index.php/en/iso-25000-standards/iso-25010?start=6</a:t>
            </a:r>
          </a:p>
          <a:p>
            <a:endParaRPr lang="en-US" dirty="0"/>
          </a:p>
          <a:p>
            <a:endParaRPr lang="en-US" dirty="0"/>
          </a:p>
          <a:p>
            <a:r>
              <a:rPr lang="en-US" b="1" i="0" dirty="0">
                <a:solidFill>
                  <a:srgbClr val="292929"/>
                </a:solidFill>
                <a:effectLst/>
                <a:latin typeface="source-serif-pro"/>
              </a:rPr>
              <a:t>Maintainability</a:t>
            </a:r>
            <a:r>
              <a:rPr lang="en-US" b="0" i="0" dirty="0">
                <a:solidFill>
                  <a:srgbClr val="292929"/>
                </a:solidFill>
                <a:effectLst/>
                <a:latin typeface="source-serif-pro"/>
              </a:rPr>
              <a:t> is the ability of the system to support changes. Changes can be related to new business requirements or the correction of old errors and affect system components or separate methods. Also, maintainability affects the time needed to restore the system after a failure. Excessive dependencies between components have a very negative effect on maintainability. In programming, there is a notion of anti-pattern </a:t>
            </a:r>
            <a:r>
              <a:rPr lang="en-US" b="0" i="0" u="sng" dirty="0">
                <a:effectLst/>
                <a:latin typeface="source-serif-pro"/>
                <a:hlinkClick r:id="rId3"/>
              </a:rPr>
              <a:t>spaghetti code</a:t>
            </a:r>
            <a:r>
              <a:rPr lang="en-US" b="0" i="0" dirty="0">
                <a:solidFill>
                  <a:srgbClr val="292929"/>
                </a:solidFill>
                <a:effectLst/>
                <a:latin typeface="source-serif-pro"/>
              </a:rPr>
              <a:t>, which means excessive coherence in the code. In architecture, there is no such thing, but architecture is very close to programming in this sense. It is because of the maintainability attribute that such concepts as separation of responsibility, microservice architectures, and modularity have appeared. At the same time, this attribute affects not only development processes but also management processes (for example, splitting teams into product-related parts).</a:t>
            </a:r>
          </a:p>
          <a:p>
            <a:endParaRPr lang="en-US" b="0" i="0" dirty="0">
              <a:solidFill>
                <a:srgbClr val="292929"/>
              </a:solidFill>
              <a:effectLst/>
              <a:latin typeface="source-serif-pro"/>
            </a:endParaRPr>
          </a:p>
          <a:p>
            <a:r>
              <a:rPr lang="en-US" b="0" i="0" dirty="0">
                <a:solidFill>
                  <a:srgbClr val="292929"/>
                </a:solidFill>
                <a:effectLst/>
                <a:latin typeface="source-serif-pro"/>
              </a:rPr>
              <a:t>https://medium.com/@nvashanin/quality-attributes-in-software-architecture-3844ea482732</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#2) Maintainability</a:t>
            </a:r>
          </a:p>
          <a:p>
            <a:pPr algn="l"/>
            <a:r>
              <a:rPr lang="en-US" b="0" i="0" dirty="0">
                <a:solidFill>
                  <a:srgbClr val="3A3A3A"/>
                </a:solidFill>
                <a:effectLst/>
                <a:latin typeface="Work Sans" pitchFamily="2" charset="0"/>
              </a:rPr>
              <a:t>It is the ease with which a software developer is able to fix flaws in the existing functionality without impacting other components of the software system. It also considers the ease with which a developer can add new features, update existing features or upgrade the system with new technology.</a:t>
            </a:r>
          </a:p>
          <a:p>
            <a:pPr algn="l"/>
            <a:r>
              <a:rPr lang="en-US" b="0" i="0" dirty="0">
                <a:solidFill>
                  <a:srgbClr val="3A3A3A"/>
                </a:solidFill>
                <a:effectLst/>
                <a:latin typeface="Work Sans" pitchFamily="2" charset="0"/>
              </a:rPr>
              <a:t>Software maintainability is achieved through adherence to software architectural rules and consistency across the application.</a:t>
            </a:r>
          </a:p>
          <a:p>
            <a:pPr algn="l"/>
            <a:r>
              <a:rPr lang="en-US" b="0" i="0" dirty="0">
                <a:solidFill>
                  <a:srgbClr val="3A3A3A"/>
                </a:solidFill>
                <a:effectLst/>
                <a:latin typeface="Work Sans" pitchFamily="2" charset="0"/>
              </a:rPr>
              <a:t>The purpose of having this attribute is to make the maintenance of software applications easy and cost-effective.</a:t>
            </a:r>
          </a:p>
          <a:p>
            <a:pPr algn="l"/>
            <a:r>
              <a:rPr lang="en-US" b="1" i="0" dirty="0">
                <a:solidFill>
                  <a:srgbClr val="3A3A3A"/>
                </a:solidFill>
                <a:effectLst/>
                <a:latin typeface="Work Sans" pitchFamily="2" charset="0"/>
              </a:rPr>
              <a:t>The software industry typically uses some of the following common maintenance types:</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Corrective:</a:t>
            </a:r>
            <a:r>
              <a:rPr lang="en-US" b="0" i="0" dirty="0">
                <a:solidFill>
                  <a:srgbClr val="3A3A3A"/>
                </a:solidFill>
                <a:effectLst/>
                <a:latin typeface="Work Sans" pitchFamily="2" charset="0"/>
              </a:rPr>
              <a:t> This is the most essential type, where in developer(s) analyses the detected bug and implements a fix for it.</a:t>
            </a:r>
          </a:p>
          <a:p>
            <a:pPr algn="l">
              <a:buFont typeface="Arial" panose="020B0604020202020204" pitchFamily="34" charset="0"/>
              <a:buChar char="•"/>
            </a:pPr>
            <a:r>
              <a:rPr lang="en-US" b="1" i="0" dirty="0">
                <a:solidFill>
                  <a:srgbClr val="3A3A3A"/>
                </a:solidFill>
                <a:effectLst/>
                <a:latin typeface="Work Sans" pitchFamily="2" charset="0"/>
              </a:rPr>
              <a:t>Adaptive:</a:t>
            </a:r>
            <a:r>
              <a:rPr lang="en-US" b="0" i="0" dirty="0">
                <a:solidFill>
                  <a:srgbClr val="3A3A3A"/>
                </a:solidFill>
                <a:effectLst/>
                <a:latin typeface="Work Sans" pitchFamily="2" charset="0"/>
              </a:rPr>
              <a:t> In this case, the application might be migrated for the use of a different database or technology (e.g. MS SQL to PostgreSQL; from C++ to C#).</a:t>
            </a:r>
          </a:p>
          <a:p>
            <a:pPr algn="l">
              <a:buFont typeface="Arial" panose="020B0604020202020204" pitchFamily="34" charset="0"/>
              <a:buChar char="•"/>
            </a:pPr>
            <a:r>
              <a:rPr lang="en-US" b="1" i="0" dirty="0">
                <a:solidFill>
                  <a:srgbClr val="3A3A3A"/>
                </a:solidFill>
                <a:effectLst/>
                <a:latin typeface="Work Sans" pitchFamily="2" charset="0"/>
              </a:rPr>
              <a:t>Preventive:</a:t>
            </a:r>
            <a:r>
              <a:rPr lang="en-US" b="0" i="0" dirty="0">
                <a:solidFill>
                  <a:srgbClr val="3A3A3A"/>
                </a:solidFill>
                <a:effectLst/>
                <a:latin typeface="Work Sans" pitchFamily="2" charset="0"/>
              </a:rPr>
              <a:t> Preventive bugs or failures might be a very difficult task. But by implementing proper coding standards, documenting code, avoiding complex code, and doing enough testing, certainly errors can be reduced.</a:t>
            </a:r>
          </a:p>
          <a:p>
            <a:pPr algn="l">
              <a:buFont typeface="Arial" panose="020B0604020202020204" pitchFamily="34" charset="0"/>
              <a:buChar char="•"/>
            </a:pPr>
            <a:r>
              <a:rPr lang="en-US" b="1" i="0" dirty="0">
                <a:solidFill>
                  <a:srgbClr val="3A3A3A"/>
                </a:solidFill>
                <a:effectLst/>
                <a:latin typeface="Work Sans" pitchFamily="2" charset="0"/>
              </a:rPr>
              <a:t>Perfective:</a:t>
            </a:r>
            <a:r>
              <a:rPr lang="en-US" b="0" i="0" dirty="0">
                <a:solidFill>
                  <a:srgbClr val="3A3A3A"/>
                </a:solidFill>
                <a:effectLst/>
                <a:latin typeface="Work Sans" pitchFamily="2" charset="0"/>
              </a:rPr>
              <a:t> This could involve code refactoring. The idea is to improve the existing code and thereby the feature/functionality.</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Due to the intricate nature of the code, implementing a new GDPR in the legacy product (running for more than 20 years) was a true headache for the developers.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Software developer(s) should write the code as simple as possible and add comments in the code (in-line or block comments) wherever necessary.</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Portability</a:t>
            </a:r>
          </a:p>
          <a:p>
            <a:r>
              <a:rPr lang="en-US" dirty="0">
                <a:effectLst/>
              </a:rPr>
              <a:t>Degree of effectiveness and efficiency with which a system, product or component can be transferred from one hardware, software or other operational or usage environment to another. This characteristic is composed of the following sub-characteristics:</a:t>
            </a:r>
          </a:p>
          <a:p>
            <a:pPr>
              <a:buFont typeface="Arial" panose="020B0604020202020204" pitchFamily="34" charset="0"/>
              <a:buChar char="•"/>
            </a:pPr>
            <a:r>
              <a:rPr lang="en-US" b="1" dirty="0">
                <a:effectLst/>
              </a:rPr>
              <a:t>Adaptability -</a:t>
            </a:r>
            <a:r>
              <a:rPr lang="en-US" dirty="0">
                <a:effectLst/>
              </a:rPr>
              <a:t> Degree to which a product or system can effectively and efficiently be adapted for different or evolving hardware, software or other operational or usage environments.</a:t>
            </a:r>
          </a:p>
          <a:p>
            <a:pPr>
              <a:buFont typeface="Arial" panose="020B0604020202020204" pitchFamily="34" charset="0"/>
              <a:buChar char="•"/>
            </a:pPr>
            <a:r>
              <a:rPr lang="en-US" b="1" dirty="0" err="1">
                <a:effectLst/>
              </a:rPr>
              <a:t>Installability</a:t>
            </a:r>
            <a:r>
              <a:rPr lang="en-US" b="1" dirty="0">
                <a:effectLst/>
              </a:rPr>
              <a:t> -</a:t>
            </a:r>
            <a:r>
              <a:rPr lang="en-US" dirty="0">
                <a:effectLst/>
              </a:rPr>
              <a:t> Degree of effectiveness and efficiency with which a product or system can be successfully installed and/or uninstalled in a specified environment.</a:t>
            </a:r>
          </a:p>
          <a:p>
            <a:pPr>
              <a:buFont typeface="Arial" panose="020B0604020202020204" pitchFamily="34" charset="0"/>
              <a:buChar char="•"/>
            </a:pPr>
            <a:r>
              <a:rPr lang="en-US" b="1" dirty="0">
                <a:effectLst/>
              </a:rPr>
              <a:t>Replaceability -</a:t>
            </a:r>
            <a:r>
              <a:rPr lang="en-US" dirty="0">
                <a:effectLst/>
              </a:rPr>
              <a:t> Degree to which a product can replace another specified software product for the same purpose in the same environment.</a:t>
            </a:r>
          </a:p>
          <a:p>
            <a:endParaRPr lang="en-US" dirty="0"/>
          </a:p>
          <a:p>
            <a:r>
              <a:rPr lang="en-US" dirty="0"/>
              <a:t>https://iso25000.com/index.php/en/iso-25000-standards/iso-25010?start=6</a:t>
            </a:r>
          </a:p>
          <a:p>
            <a:endParaRPr lang="en-US" dirty="0"/>
          </a:p>
          <a:p>
            <a:pPr algn="l"/>
            <a:r>
              <a:rPr lang="en-US" b="1" i="0" dirty="0">
                <a:solidFill>
                  <a:srgbClr val="3A3A3A"/>
                </a:solidFill>
                <a:effectLst/>
                <a:latin typeface="Work Sans" pitchFamily="2" charset="0"/>
              </a:rPr>
              <a:t>#4) Portability</a:t>
            </a:r>
          </a:p>
          <a:p>
            <a:pPr algn="l"/>
            <a:r>
              <a:rPr lang="en-US" b="0" i="0" dirty="0">
                <a:solidFill>
                  <a:srgbClr val="3A3A3A"/>
                </a:solidFill>
                <a:effectLst/>
                <a:latin typeface="Work Sans" pitchFamily="2" charset="0"/>
              </a:rPr>
              <a:t>It refers to the extent to which a system or its components can be migrated (transported) to other environments consisting of different hardware and/or different software (operating system). The </a:t>
            </a:r>
            <a:r>
              <a:rPr lang="en-US" b="0" i="0" u="none" strike="noStrike" dirty="0">
                <a:solidFill>
                  <a:srgbClr val="ED0000"/>
                </a:solidFill>
                <a:effectLst/>
                <a:latin typeface="Work Sans" pitchFamily="2" charset="0"/>
                <a:hlinkClick r:id="rId3"/>
              </a:rPr>
              <a:t>importance of software portability</a:t>
            </a:r>
            <a:r>
              <a:rPr lang="en-US" b="0" i="0" dirty="0">
                <a:solidFill>
                  <a:srgbClr val="3A3A3A"/>
                </a:solidFill>
                <a:effectLst/>
                <a:latin typeface="Work Sans" pitchFamily="2" charset="0"/>
              </a:rPr>
              <a:t> should not be underestimated.</a:t>
            </a:r>
          </a:p>
          <a:p>
            <a:pPr algn="l"/>
            <a:r>
              <a:rPr lang="en-US" b="1" i="0" dirty="0">
                <a:solidFill>
                  <a:srgbClr val="3A3A3A"/>
                </a:solidFill>
                <a:effectLst/>
                <a:latin typeface="Work Sans" pitchFamily="2" charset="0"/>
              </a:rPr>
              <a:t>Sub-attributes for portability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Adaptability:</a:t>
            </a:r>
            <a:r>
              <a:rPr lang="en-US" b="0" i="0" dirty="0">
                <a:solidFill>
                  <a:srgbClr val="3A3A3A"/>
                </a:solidFill>
                <a:effectLst/>
                <a:latin typeface="Work Sans" pitchFamily="2" charset="0"/>
              </a:rPr>
              <a:t> It refers to how easily a software system can be adapted to new hardware, software, or another environment.</a:t>
            </a:r>
          </a:p>
          <a:p>
            <a:pPr algn="l">
              <a:buFont typeface="Arial" panose="020B0604020202020204" pitchFamily="34" charset="0"/>
              <a:buChar char="•"/>
            </a:pPr>
            <a:r>
              <a:rPr lang="en-US" b="1" i="0" dirty="0">
                <a:solidFill>
                  <a:srgbClr val="3A3A3A"/>
                </a:solidFill>
                <a:effectLst/>
                <a:latin typeface="Work Sans" pitchFamily="2" charset="0"/>
              </a:rPr>
              <a:t>Replaceability:</a:t>
            </a:r>
            <a:r>
              <a:rPr lang="en-US" b="0" i="0" dirty="0">
                <a:solidFill>
                  <a:srgbClr val="3A3A3A"/>
                </a:solidFill>
                <a:effectLst/>
                <a:latin typeface="Work Sans" pitchFamily="2" charset="0"/>
              </a:rPr>
              <a:t> It refers to how effectively one software product can replace another software solution designed for the same purpose. It is the capability of one software component to be replaced by another one.</a:t>
            </a:r>
          </a:p>
          <a:p>
            <a:pPr algn="l">
              <a:buFont typeface="Arial" panose="020B0604020202020204" pitchFamily="34" charset="0"/>
              <a:buChar char="•"/>
            </a:pPr>
            <a:r>
              <a:rPr lang="en-US" b="1" i="0" dirty="0" err="1">
                <a:solidFill>
                  <a:srgbClr val="3A3A3A"/>
                </a:solidFill>
                <a:effectLst/>
                <a:latin typeface="Work Sans" pitchFamily="2" charset="0"/>
              </a:rPr>
              <a:t>Installability</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It specifies the ease with which a software solution can be installed or uninstalled in a given environment.</a:t>
            </a:r>
          </a:p>
          <a:p>
            <a:pPr algn="l">
              <a:buFont typeface="Arial" panose="020B0604020202020204" pitchFamily="34" charset="0"/>
              <a:buChar char="•"/>
            </a:pPr>
            <a:r>
              <a:rPr lang="en-US" b="1" i="0" dirty="0">
                <a:solidFill>
                  <a:srgbClr val="3A3A3A"/>
                </a:solidFill>
                <a:effectLst/>
                <a:latin typeface="Work Sans" pitchFamily="2" charset="0"/>
              </a:rPr>
              <a:t>Compatibility (Co-existence):</a:t>
            </a:r>
            <a:r>
              <a:rPr lang="en-US" b="0" i="0" dirty="0">
                <a:solidFill>
                  <a:srgbClr val="3A3A3A"/>
                </a:solidFill>
                <a:effectLst/>
                <a:latin typeface="Work Sans" pitchFamily="2" charset="0"/>
              </a:rPr>
              <a:t> It is the degree to which multiple, unrelated software systems and/or components co-exist in the same environment.</a:t>
            </a:r>
          </a:p>
          <a:p>
            <a:pPr algn="l"/>
            <a:r>
              <a:rPr lang="en-US" b="0" i="1" dirty="0">
                <a:solidFill>
                  <a:srgbClr val="3A3A3A"/>
                </a:solidFill>
                <a:effectLst/>
                <a:latin typeface="Work Sans" pitchFamily="2" charset="0"/>
              </a:rPr>
              <a:t>[image </a:t>
            </a:r>
            <a:r>
              <a:rPr lang="en-US" b="0" i="1" u="none" strike="noStrike" dirty="0">
                <a:solidFill>
                  <a:srgbClr val="ED0000"/>
                </a:solidFill>
                <a:effectLst/>
                <a:latin typeface="Work Sans" pitchFamily="2" charset="0"/>
                <a:hlinkClick r:id="rId4"/>
              </a:rPr>
              <a:t>source</a:t>
            </a:r>
            <a:r>
              <a:rPr lang="en-US" b="0" i="1" dirty="0">
                <a:solidFill>
                  <a:srgbClr val="3A3A3A"/>
                </a:solidFill>
                <a:effectLst/>
                <a:latin typeface="Work Sans" pitchFamily="2" charset="0"/>
              </a:rPr>
              <a:t>]</a:t>
            </a:r>
            <a:endParaRPr lang="en-US" b="0" i="0" dirty="0">
              <a:solidFill>
                <a:srgbClr val="3A3A3A"/>
              </a:solidFill>
              <a:effectLst/>
              <a:latin typeface="Work Sans" pitchFamily="2" charset="0"/>
            </a:endParaRP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Mobile version of event booking software was working fine on Android but had issues with context menus on iOS (iPhone as well as iPad)</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During the development phase, software portability should be given careful consideration. There should be a clear and generalized abstraction between business logic and system interfaces. CSS/styling should be implemented with diverse OS platforms in mind, </a:t>
            </a:r>
            <a:r>
              <a:rPr lang="en-US" b="1" i="0" dirty="0">
                <a:solidFill>
                  <a:srgbClr val="3A3A3A"/>
                </a:solidFill>
                <a:effectLst/>
                <a:latin typeface="Work Sans" pitchFamily="2" charset="0"/>
              </a:rPr>
              <a:t>for example,</a:t>
            </a:r>
            <a:r>
              <a:rPr lang="en-US" b="0" i="0" dirty="0">
                <a:solidFill>
                  <a:srgbClr val="3A3A3A"/>
                </a:solidFill>
                <a:effectLst/>
                <a:latin typeface="Work Sans" pitchFamily="2" charset="0"/>
              </a:rPr>
              <a:t> </a:t>
            </a:r>
            <a:r>
              <a:rPr lang="en-US" b="0" i="0" u="none" strike="noStrike" dirty="0">
                <a:solidFill>
                  <a:srgbClr val="ED0000"/>
                </a:solidFill>
                <a:effectLst/>
                <a:latin typeface="Work Sans" pitchFamily="2" charset="0"/>
                <a:hlinkClick r:id="rId5"/>
              </a:rPr>
              <a:t>Portability testing</a:t>
            </a:r>
            <a:r>
              <a:rPr lang="en-US" b="0" i="0" dirty="0">
                <a:solidFill>
                  <a:srgbClr val="3A3A3A"/>
                </a:solidFill>
                <a:effectLst/>
                <a:latin typeface="Work Sans" pitchFamily="2" charset="0"/>
              </a:rPr>
              <a:t> should be given enough importance.</a:t>
            </a:r>
          </a:p>
          <a:p>
            <a:endParaRPr lang="en-US" dirty="0"/>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quality attribute is a property of a software system that determines its usefulness and success from the client and business standpoint. For example, if a ledger system is designed with technical excellence but is hard to use, doesn't have support, and has a long time to market for new features, then it probably fails in the long run.</a:t>
            </a:r>
          </a:p>
          <a:p>
            <a:endParaRPr lang="en-US" dirty="0"/>
          </a:p>
          <a:p>
            <a:r>
              <a:rPr lang="en-US" dirty="0"/>
              <a:t>A quality attribute acts as the driver for a software system. It defines constraints and goals that the system architecture, development process, and the whole Software Development Life Cycle (SDLC) must fulfill; otherwise, the team responsible for an application might get lost.</a:t>
            </a:r>
          </a:p>
          <a:p>
            <a:endParaRPr lang="en-US" dirty="0"/>
          </a:p>
          <a:p>
            <a:r>
              <a:rPr lang="en-US" dirty="0"/>
              <a:t>But are there any software systems without QA defined? The short answer is no. The long answer is that there are two types of systems. Type one, has well-defined and known quality attributes which drive informed technical decisions, and the whole rest of the systems. This article gives examples of both in later sections.</a:t>
            </a:r>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Functional Suitability</a:t>
            </a:r>
          </a:p>
          <a:p>
            <a:r>
              <a:rPr lang="en-US" dirty="0">
                <a:effectLst/>
              </a:rPr>
              <a:t>This characteristic represents the degree to which a product or system provides functions that meet stated and implied needs when used under specified conditions. This characteristic is composed of the following sub-characteristics:</a:t>
            </a:r>
          </a:p>
          <a:p>
            <a:pPr>
              <a:buFont typeface="Arial" panose="020B0604020202020204" pitchFamily="34" charset="0"/>
              <a:buChar char="•"/>
            </a:pPr>
            <a:r>
              <a:rPr lang="en-US" b="1" dirty="0">
                <a:effectLst/>
              </a:rPr>
              <a:t>Functional completeness -</a:t>
            </a:r>
            <a:r>
              <a:rPr lang="en-US" dirty="0">
                <a:effectLst/>
              </a:rPr>
              <a:t> Degree to which the set of functions covers all the specified tasks and user objectives.</a:t>
            </a:r>
          </a:p>
          <a:p>
            <a:pPr>
              <a:buFont typeface="Arial" panose="020B0604020202020204" pitchFamily="34" charset="0"/>
              <a:buChar char="•"/>
            </a:pPr>
            <a:r>
              <a:rPr lang="en-US" b="1" dirty="0">
                <a:effectLst/>
              </a:rPr>
              <a:t>Functional correctness -</a:t>
            </a:r>
            <a:r>
              <a:rPr lang="en-US" dirty="0">
                <a:effectLst/>
              </a:rPr>
              <a:t> Degree to which a product or system provides the correct results with the needed degree of precision.</a:t>
            </a:r>
          </a:p>
          <a:p>
            <a:pPr>
              <a:buFont typeface="Arial" panose="020B0604020202020204" pitchFamily="34" charset="0"/>
              <a:buChar char="•"/>
            </a:pPr>
            <a:r>
              <a:rPr lang="en-US" b="1" dirty="0">
                <a:effectLst/>
              </a:rPr>
              <a:t>Functional appropriateness -</a:t>
            </a:r>
            <a:r>
              <a:rPr lang="en-US" dirty="0">
                <a:effectLst/>
              </a:rPr>
              <a:t> Degree to which the functions facilitate the accomplishment of specified tasks and objectives.</a:t>
            </a:r>
          </a:p>
          <a:p>
            <a:pPr>
              <a:buFont typeface="Arial" panose="020B0604020202020204" pitchFamily="34" charset="0"/>
              <a:buNone/>
            </a:pPr>
            <a:endParaRPr lang="en-US" dirty="0">
              <a:effectLst/>
            </a:endParaRPr>
          </a:p>
          <a:p>
            <a:pPr>
              <a:buFont typeface="Arial" panose="020B0604020202020204" pitchFamily="34" charset="0"/>
              <a:buNone/>
            </a:pPr>
            <a:r>
              <a:rPr lang="en-US" dirty="0">
                <a:effectLst/>
              </a:rPr>
              <a:t>https://iso25000.com/index.php/en/iso-25000-standards/iso-25010 </a:t>
            </a: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Performance efficiency</a:t>
            </a:r>
          </a:p>
          <a:p>
            <a:r>
              <a:rPr lang="en-US" dirty="0">
                <a:effectLst/>
              </a:rPr>
              <a:t>This characteristic represents the performance relative to the amount of resources used under stated conditions. This characteristic is composed of the following sub-characteristics:</a:t>
            </a:r>
          </a:p>
          <a:p>
            <a:pPr>
              <a:buFont typeface="Arial" panose="020B0604020202020204" pitchFamily="34" charset="0"/>
              <a:buChar char="•"/>
            </a:pPr>
            <a:r>
              <a:rPr lang="en-US" b="1" dirty="0">
                <a:effectLst/>
              </a:rPr>
              <a:t>Time </a:t>
            </a:r>
            <a:r>
              <a:rPr lang="en-US" b="1" dirty="0" err="1">
                <a:effectLst/>
              </a:rPr>
              <a:t>behaviour</a:t>
            </a:r>
            <a:r>
              <a:rPr lang="en-US" b="1" dirty="0">
                <a:effectLst/>
              </a:rPr>
              <a:t> -</a:t>
            </a:r>
            <a:r>
              <a:rPr lang="en-US" dirty="0">
                <a:effectLst/>
              </a:rPr>
              <a:t> Degree to which the response and processing times and throughput rates of a product or system, when performing its functions, meet requirements.</a:t>
            </a:r>
          </a:p>
          <a:p>
            <a:pPr>
              <a:buFont typeface="Arial" panose="020B0604020202020204" pitchFamily="34" charset="0"/>
              <a:buChar char="•"/>
            </a:pPr>
            <a:r>
              <a:rPr lang="en-US" b="1" dirty="0">
                <a:effectLst/>
              </a:rPr>
              <a:t>Resource utilization -</a:t>
            </a:r>
            <a:r>
              <a:rPr lang="en-US" dirty="0">
                <a:effectLst/>
              </a:rPr>
              <a:t> Degree to which the amounts and types of resources used by a product or system, when performing its functions, meet requirements.</a:t>
            </a:r>
          </a:p>
          <a:p>
            <a:pPr>
              <a:buFont typeface="Arial" panose="020B0604020202020204" pitchFamily="34" charset="0"/>
              <a:buChar char="•"/>
            </a:pPr>
            <a:r>
              <a:rPr lang="en-US" b="1" dirty="0">
                <a:effectLst/>
              </a:rPr>
              <a:t>Capacity -</a:t>
            </a:r>
            <a:r>
              <a:rPr lang="en-US" dirty="0">
                <a:effectLst/>
              </a:rPr>
              <a:t> Degree to which the maximum limits of a product or system parameter meet requirements.</a:t>
            </a:r>
          </a:p>
          <a:p>
            <a:endParaRPr lang="en-US" dirty="0"/>
          </a:p>
          <a:p>
            <a:r>
              <a:rPr lang="en-US" dirty="0"/>
              <a:t>https://iso25000.com/index.php/en/iso-25000-standards/iso-25010</a:t>
            </a:r>
          </a:p>
          <a:p>
            <a:endParaRPr lang="en-US" dirty="0"/>
          </a:p>
          <a:p>
            <a:endParaRPr lang="en-US" dirty="0">
              <a:effectLst/>
            </a:endParaRPr>
          </a:p>
          <a:p>
            <a:pPr algn="l"/>
            <a:r>
              <a:rPr lang="en-US" b="1" i="0" dirty="0">
                <a:solidFill>
                  <a:srgbClr val="292929"/>
                </a:solidFill>
                <a:effectLst/>
                <a:latin typeface="source-serif-pro"/>
              </a:rPr>
              <a:t>Performance</a:t>
            </a:r>
            <a:r>
              <a:rPr lang="en-US" b="0" i="0" dirty="0">
                <a:solidFill>
                  <a:srgbClr val="292929"/>
                </a:solidFill>
                <a:effectLst/>
                <a:latin typeface="source-serif-pro"/>
              </a:rPr>
              <a:t> </a:t>
            </a:r>
          </a:p>
          <a:p>
            <a:pPr algn="l"/>
            <a:r>
              <a:rPr lang="en-US" b="0" i="0" dirty="0">
                <a:solidFill>
                  <a:srgbClr val="292929"/>
                </a:solidFill>
                <a:effectLst/>
                <a:latin typeface="source-serif-pro"/>
              </a:rPr>
              <a:t>shows the response of the system to performing certain actions for a certain period.</a:t>
            </a:r>
          </a:p>
          <a:p>
            <a:pPr algn="l"/>
            <a:r>
              <a:rPr lang="en-US" b="0" i="0" dirty="0">
                <a:solidFill>
                  <a:srgbClr val="292929"/>
                </a:solidFill>
                <a:effectLst/>
                <a:latin typeface="source-serif-pro"/>
              </a:rPr>
              <a:t>There </a:t>
            </a:r>
            <a:r>
              <a:rPr lang="en-US" b="1" i="0" dirty="0">
                <a:solidFill>
                  <a:srgbClr val="292929"/>
                </a:solidFill>
                <a:effectLst/>
                <a:latin typeface="source-serif-pro"/>
              </a:rPr>
              <a:t>are two ways how to measure performance</a:t>
            </a:r>
            <a:r>
              <a:rPr lang="en-US" b="0" i="0" dirty="0">
                <a:solidFill>
                  <a:srgbClr val="292929"/>
                </a:solidFill>
                <a:effectLst/>
                <a:latin typeface="source-serif-pro"/>
              </a:rPr>
              <a:t>:</a:t>
            </a:r>
          </a:p>
          <a:p>
            <a:pPr algn="l">
              <a:buFont typeface="Arial" panose="020B0604020202020204" pitchFamily="34" charset="0"/>
              <a:buChar char="•"/>
            </a:pPr>
            <a:r>
              <a:rPr lang="en-US" b="1" i="0" dirty="0">
                <a:solidFill>
                  <a:srgbClr val="292929"/>
                </a:solidFill>
                <a:effectLst/>
                <a:latin typeface="source-serif-pro"/>
              </a:rPr>
              <a:t>Latency:</a:t>
            </a:r>
            <a:r>
              <a:rPr lang="en-US" b="0" i="0" dirty="0">
                <a:solidFill>
                  <a:srgbClr val="292929"/>
                </a:solidFill>
                <a:effectLst/>
                <a:latin typeface="source-serif-pro"/>
              </a:rPr>
              <a:t> Time spent on responding to an event</a:t>
            </a:r>
          </a:p>
          <a:p>
            <a:pPr algn="l">
              <a:buFont typeface="Arial" panose="020B0604020202020204" pitchFamily="34" charset="0"/>
              <a:buChar char="•"/>
            </a:pPr>
            <a:r>
              <a:rPr lang="en-US" b="1" i="0" dirty="0">
                <a:solidFill>
                  <a:srgbClr val="292929"/>
                </a:solidFill>
                <a:effectLst/>
                <a:latin typeface="source-serif-pro"/>
              </a:rPr>
              <a:t>Channel capacity</a:t>
            </a:r>
            <a:r>
              <a:rPr lang="en-US" b="0" i="0" dirty="0">
                <a:solidFill>
                  <a:srgbClr val="292929"/>
                </a:solidFill>
                <a:effectLst/>
                <a:latin typeface="source-serif-pro"/>
              </a:rPr>
              <a:t>. The number of events that occur at a certain point in time.</a:t>
            </a:r>
          </a:p>
          <a:p>
            <a:pPr algn="l"/>
            <a:r>
              <a:rPr lang="en-US" b="0" i="0" dirty="0">
                <a:solidFill>
                  <a:srgbClr val="292929"/>
                </a:solidFill>
                <a:effectLst/>
                <a:latin typeface="source-serif-pro"/>
              </a:rPr>
              <a:t>In practice, </a:t>
            </a:r>
            <a:r>
              <a:rPr lang="en-US" b="1" i="0" dirty="0">
                <a:solidFill>
                  <a:srgbClr val="292929"/>
                </a:solidFill>
                <a:effectLst/>
                <a:latin typeface="source-serif-pro"/>
              </a:rPr>
              <a:t>the possible performance indicators</a:t>
            </a:r>
            <a:r>
              <a:rPr lang="en-US" b="0" i="0" dirty="0">
                <a:solidFill>
                  <a:srgbClr val="292929"/>
                </a:solidFill>
                <a:effectLst/>
                <a:latin typeface="source-serif-pro"/>
              </a:rPr>
              <a:t> include, for example:</a:t>
            </a:r>
          </a:p>
          <a:p>
            <a:pPr algn="l">
              <a:buFont typeface="Arial" panose="020B0604020202020204" pitchFamily="34" charset="0"/>
              <a:buChar char="•"/>
            </a:pPr>
            <a:r>
              <a:rPr lang="en-US" b="0" i="0" dirty="0">
                <a:solidFill>
                  <a:srgbClr val="292929"/>
                </a:solidFill>
                <a:effectLst/>
                <a:latin typeface="source-serif-pro"/>
              </a:rPr>
              <a:t>Average/maximum number of system users per time unit.</a:t>
            </a:r>
          </a:p>
          <a:p>
            <a:pPr algn="l">
              <a:buFont typeface="Arial" panose="020B0604020202020204" pitchFamily="34" charset="0"/>
              <a:buChar char="•"/>
            </a:pPr>
            <a:r>
              <a:rPr lang="en-US" b="0" i="0" dirty="0">
                <a:solidFill>
                  <a:srgbClr val="292929"/>
                </a:solidFill>
                <a:effectLst/>
                <a:latin typeface="source-serif-pro"/>
              </a:rPr>
              <a:t>Average page load time.</a:t>
            </a:r>
          </a:p>
          <a:p>
            <a:pPr algn="l">
              <a:buFont typeface="Arial" panose="020B0604020202020204" pitchFamily="34" charset="0"/>
              <a:buChar char="•"/>
            </a:pPr>
            <a:r>
              <a:rPr lang="en-US" b="0" i="0" dirty="0">
                <a:solidFill>
                  <a:srgbClr val="292929"/>
                </a:solidFill>
                <a:effectLst/>
                <a:latin typeface="source-serif-pro"/>
              </a:rPr>
              <a:t>Average method execution time.</a:t>
            </a:r>
          </a:p>
          <a:p>
            <a:pPr algn="l"/>
            <a:r>
              <a:rPr lang="en-US" b="0" i="0" u="sng" dirty="0">
                <a:solidFill>
                  <a:srgbClr val="292929"/>
                </a:solidFill>
                <a:effectLst/>
                <a:latin typeface="source-serif-pro"/>
                <a:hlinkClick r:id="rId3"/>
              </a:rPr>
              <a:t>Here</a:t>
            </a:r>
            <a:r>
              <a:rPr lang="en-US" b="0" i="0" dirty="0">
                <a:solidFill>
                  <a:srgbClr val="292929"/>
                </a:solidFill>
                <a:effectLst/>
                <a:latin typeface="source-serif-pro"/>
              </a:rPr>
              <a:t> you can find interesting latency numbers that every developer should know.</a:t>
            </a:r>
          </a:p>
          <a:p>
            <a:pPr algn="l"/>
            <a:r>
              <a:rPr lang="en-US" b="0" i="0" dirty="0">
                <a:solidFill>
                  <a:srgbClr val="292929"/>
                </a:solidFill>
                <a:effectLst/>
                <a:latin typeface="source-serif-pro"/>
              </a:rPr>
              <a:t>Performance issues very often grow into problems that can affect everything, from the server’s capacity or how you develop your front-end to the efficiency of database queries or the capacity of communication channels.</a:t>
            </a:r>
          </a:p>
          <a:p>
            <a:pPr algn="l"/>
            <a:r>
              <a:rPr lang="en-US" b="0" i="0" dirty="0">
                <a:solidFill>
                  <a:srgbClr val="292929"/>
                </a:solidFill>
                <a:effectLst/>
                <a:latin typeface="source-serif-pro"/>
              </a:rPr>
              <a:t>Performance is almost always included in the list of critical quality attributes that need to be considered by the architect since it affects the entire system and can affect many parts of the architectural solution. Therefore, on the internet, you can find a large number of examples of </a:t>
            </a:r>
            <a:r>
              <a:rPr lang="en-US" b="0" i="0" u="sng" dirty="0">
                <a:solidFill>
                  <a:srgbClr val="292929"/>
                </a:solidFill>
                <a:effectLst/>
                <a:latin typeface="source-serif-pro"/>
                <a:hlinkClick r:id="rId4"/>
              </a:rPr>
              <a:t>how to deal with performance problems</a:t>
            </a:r>
            <a:r>
              <a:rPr lang="en-US" b="0" i="0" dirty="0">
                <a:solidFill>
                  <a:srgbClr val="292929"/>
                </a:solidFill>
                <a:effectLst/>
                <a:latin typeface="source-serif-pro"/>
              </a:rPr>
              <a:t>.</a:t>
            </a:r>
          </a:p>
          <a:p>
            <a:endParaRPr lang="en-US" dirty="0"/>
          </a:p>
          <a:p>
            <a:endParaRPr lang="en-US" dirty="0"/>
          </a:p>
          <a:p>
            <a:r>
              <a:rPr lang="en-US" dirty="0"/>
              <a:t>https://medium.com/@nvashanin/quality-attributes-in-software-architecture-3844ea482732</a:t>
            </a:r>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Compatibility</a:t>
            </a:r>
          </a:p>
          <a:p>
            <a:r>
              <a:rPr lang="en-US" dirty="0">
                <a:effectLst/>
              </a:rPr>
              <a:t>Degree to which a product, system or component can exchange information with other products, systems or components, and/or perform its required functions while sharing the same hardware or software environment. This characteristic is composed of the following sub-characteristics:</a:t>
            </a:r>
          </a:p>
          <a:p>
            <a:pPr>
              <a:buFont typeface="Arial" panose="020B0604020202020204" pitchFamily="34" charset="0"/>
              <a:buChar char="•"/>
            </a:pPr>
            <a:r>
              <a:rPr lang="en-US" b="1" dirty="0">
                <a:effectLst/>
              </a:rPr>
              <a:t>Co-existence -</a:t>
            </a:r>
            <a:r>
              <a:rPr lang="en-US" dirty="0">
                <a:effectLst/>
              </a:rPr>
              <a:t> Degree to which a product can perform its required functions efficiently while sharing a common environment and resources with other products, without detrimental impact on any other product.</a:t>
            </a:r>
          </a:p>
          <a:p>
            <a:pPr>
              <a:buFont typeface="Arial" panose="020B0604020202020204" pitchFamily="34" charset="0"/>
              <a:buChar char="•"/>
            </a:pPr>
            <a:r>
              <a:rPr lang="en-US" b="1" dirty="0">
                <a:effectLst/>
              </a:rPr>
              <a:t>Interoperability -</a:t>
            </a:r>
            <a:r>
              <a:rPr lang="en-US" dirty="0">
                <a:effectLst/>
              </a:rPr>
              <a:t> Degree to which two or more systems, products or components can exchange information and use the information that has been exchanged.</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endParaRPr lang="en-US" dirty="0"/>
          </a:p>
          <a:p>
            <a:r>
              <a:rPr lang="en-US" dirty="0"/>
              <a:t>https://medium.com/@nvashanin/quality-attributes-in-software-architecture-3844ea482732</a:t>
            </a:r>
          </a:p>
          <a:p>
            <a:endParaRPr lang="en-US" dirty="0"/>
          </a:p>
          <a:p>
            <a:endParaRPr lang="en-US" dirty="0"/>
          </a:p>
          <a:p>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endParaRPr lang="en-US" b="0" i="0" dirty="0">
              <a:solidFill>
                <a:srgbClr val="292929"/>
              </a:solidFill>
              <a:effectLst/>
              <a:latin typeface="source-serif-pro"/>
            </a:endParaRP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Usability</a:t>
            </a:r>
          </a:p>
          <a:p>
            <a:r>
              <a:rPr lang="en-US" dirty="0">
                <a:effectLst/>
              </a:rPr>
              <a:t>Degree to which a product or system can be used by specified users to achieve specified goals with effectiveness, efficiency and satisfaction in a specified context of use. This characteristic is composed of the following sub-characteristics:</a:t>
            </a:r>
          </a:p>
          <a:p>
            <a:pPr>
              <a:buFont typeface="Arial" panose="020B0604020202020204" pitchFamily="34" charset="0"/>
              <a:buChar char="•"/>
            </a:pPr>
            <a:r>
              <a:rPr lang="en-US" b="1" dirty="0">
                <a:effectLst/>
              </a:rPr>
              <a:t>Appropriateness recognizability -</a:t>
            </a:r>
            <a:r>
              <a:rPr lang="en-US" dirty="0">
                <a:effectLst/>
              </a:rPr>
              <a:t> Degree to which users can recognize whether a product or system is appropriate for their needs.</a:t>
            </a:r>
          </a:p>
          <a:p>
            <a:pPr>
              <a:buFont typeface="Arial" panose="020B0604020202020204" pitchFamily="34" charset="0"/>
              <a:buChar char="•"/>
            </a:pPr>
            <a:r>
              <a:rPr lang="en-US" b="1" dirty="0">
                <a:effectLst/>
              </a:rPr>
              <a:t>Learnability -</a:t>
            </a:r>
            <a:r>
              <a:rPr lang="en-US" dirty="0">
                <a:effectLst/>
              </a:rPr>
              <a:t> Degree to which a product or system can be used by specified users to achieve specified goals of learning to use the product or system with effectiveness, efficiency, freedom from risk and satisfaction in a specified context of use.</a:t>
            </a:r>
          </a:p>
          <a:p>
            <a:pPr>
              <a:buFont typeface="Arial" panose="020B0604020202020204" pitchFamily="34" charset="0"/>
              <a:buChar char="•"/>
            </a:pPr>
            <a:r>
              <a:rPr lang="en-US" b="1" dirty="0">
                <a:effectLst/>
              </a:rPr>
              <a:t>Operability -</a:t>
            </a:r>
            <a:r>
              <a:rPr lang="en-US" dirty="0">
                <a:effectLst/>
              </a:rPr>
              <a:t> Degree to which a product or system has attributes that make it easy to operate and control.</a:t>
            </a:r>
          </a:p>
          <a:p>
            <a:pPr>
              <a:buFont typeface="Arial" panose="020B0604020202020204" pitchFamily="34" charset="0"/>
              <a:buChar char="•"/>
            </a:pPr>
            <a:r>
              <a:rPr lang="en-US" b="1" dirty="0">
                <a:effectLst/>
              </a:rPr>
              <a:t>User error protection.</a:t>
            </a:r>
            <a:r>
              <a:rPr lang="en-US" dirty="0">
                <a:effectLst/>
              </a:rPr>
              <a:t> Degree to which a system protects users against making errors.</a:t>
            </a:r>
          </a:p>
          <a:p>
            <a:pPr>
              <a:buFont typeface="Arial" panose="020B0604020202020204" pitchFamily="34" charset="0"/>
              <a:buChar char="•"/>
            </a:pPr>
            <a:r>
              <a:rPr lang="en-US" b="1" dirty="0">
                <a:effectLst/>
              </a:rPr>
              <a:t>User interface aesthetics -</a:t>
            </a:r>
            <a:r>
              <a:rPr lang="en-US" dirty="0">
                <a:effectLst/>
              </a:rPr>
              <a:t> Degree to which a user interface enables pleasing and satisfying interaction for the user.</a:t>
            </a:r>
          </a:p>
          <a:p>
            <a:pPr>
              <a:buFont typeface="Arial" panose="020B0604020202020204" pitchFamily="34" charset="0"/>
              <a:buChar char="•"/>
            </a:pPr>
            <a:r>
              <a:rPr lang="en-US" b="1" dirty="0">
                <a:effectLst/>
              </a:rPr>
              <a:t>Accessibility -</a:t>
            </a:r>
            <a:r>
              <a:rPr lang="en-US" dirty="0">
                <a:effectLst/>
              </a:rPr>
              <a:t> Degree to which a product or system can be used by people with the widest range of characteristics and capabilities to achieve a specified goal in a specified context of use.</a:t>
            </a:r>
          </a:p>
          <a:p>
            <a:pPr algn="l"/>
            <a:endParaRPr lang="en-US" b="1" i="0" dirty="0">
              <a:solidFill>
                <a:srgbClr val="292929"/>
              </a:solidFill>
              <a:effectLst/>
              <a:latin typeface="source-serif-pro"/>
            </a:endParaRPr>
          </a:p>
          <a:p>
            <a:pPr algn="l"/>
            <a:r>
              <a:rPr lang="en-US" b="0" i="0" dirty="0">
                <a:solidFill>
                  <a:srgbClr val="292929"/>
                </a:solidFill>
                <a:effectLst/>
                <a:latin typeface="source-serif-pro"/>
              </a:rPr>
              <a:t>https://iso25000.com/index.php/en/iso-25000-standards/iso-25010?start=3</a:t>
            </a:r>
          </a:p>
          <a:p>
            <a:pPr algn="l"/>
            <a:endParaRPr lang="en-US" b="1" i="0" dirty="0">
              <a:solidFill>
                <a:srgbClr val="292929"/>
              </a:solidFill>
              <a:effectLst/>
              <a:latin typeface="source-serif-pro"/>
            </a:endParaRPr>
          </a:p>
          <a:p>
            <a:pPr algn="l"/>
            <a:r>
              <a:rPr lang="en-US" b="1" i="0" dirty="0">
                <a:solidFill>
                  <a:srgbClr val="292929"/>
                </a:solidFill>
                <a:effectLst/>
                <a:latin typeface="source-serif-pro"/>
              </a:rPr>
              <a:t>Usability</a:t>
            </a:r>
            <a:r>
              <a:rPr lang="en-US" b="0" i="0" dirty="0">
                <a:solidFill>
                  <a:srgbClr val="292929"/>
                </a:solidFill>
                <a:effectLst/>
                <a:latin typeface="source-serif-pro"/>
              </a:rPr>
              <a:t> </a:t>
            </a:r>
          </a:p>
          <a:p>
            <a:pPr algn="l"/>
            <a:r>
              <a:rPr lang="en-US" b="0" i="0" dirty="0">
                <a:solidFill>
                  <a:srgbClr val="292929"/>
                </a:solidFill>
                <a:effectLst/>
                <a:latin typeface="source-serif-pro"/>
              </a:rPr>
              <a:t>is one of the most essential attributes, because, unlike in cases with other attributes, users can see directly how well this attribute of the system is worked out. One of the critical problems of usability is too much interaction or too many actions necessary to accomplish a task. Incorrect sequences of steps in multistage interfaces are also a problem of usability. Data elements and controls may be designed not according to the accepted patterns of user experience, which also complicates the interaction. For example, if you are developing an iOS application, then it is important to use </a:t>
            </a:r>
            <a:r>
              <a:rPr lang="en-US" b="0" i="0" u="sng" dirty="0">
                <a:solidFill>
                  <a:srgbClr val="292929"/>
                </a:solidFill>
                <a:effectLst/>
                <a:latin typeface="source-serif-pro"/>
                <a:hlinkClick r:id="rId3"/>
              </a:rPr>
              <a:t>the guidelines from Apple</a:t>
            </a:r>
            <a:r>
              <a:rPr lang="en-US" b="0" i="0" dirty="0">
                <a:solidFill>
                  <a:srgbClr val="292929"/>
                </a:solidFill>
                <a:effectLst/>
                <a:latin typeface="source-serif-pro"/>
              </a:rPr>
              <a:t>, or </a:t>
            </a:r>
            <a:r>
              <a:rPr lang="en-US" b="0" i="0" u="sng" dirty="0">
                <a:solidFill>
                  <a:srgbClr val="292929"/>
                </a:solidFill>
                <a:effectLst/>
                <a:latin typeface="source-serif-pro"/>
                <a:hlinkClick r:id="rId4"/>
              </a:rPr>
              <a:t>the guidelines from Microsoft</a:t>
            </a:r>
            <a:r>
              <a:rPr lang="en-US" b="0" i="0" dirty="0">
                <a:solidFill>
                  <a:srgbClr val="292929"/>
                </a:solidFill>
                <a:effectLst/>
                <a:latin typeface="source-serif-pro"/>
              </a:rPr>
              <a:t> — for Windows desktop applications.</a:t>
            </a:r>
          </a:p>
          <a:p>
            <a:pPr algn="l"/>
            <a:r>
              <a:rPr lang="en-US" b="0" i="0" dirty="0">
                <a:solidFill>
                  <a:srgbClr val="292929"/>
                </a:solidFill>
                <a:effectLst/>
                <a:latin typeface="source-serif-pro"/>
              </a:rPr>
              <a:t>Examples of important indicators for this attribute are:</a:t>
            </a:r>
          </a:p>
          <a:p>
            <a:pPr algn="l">
              <a:buFont typeface="Arial" panose="020B0604020202020204" pitchFamily="34" charset="0"/>
              <a:buChar char="•"/>
            </a:pPr>
            <a:r>
              <a:rPr lang="en-US" b="0" i="0" dirty="0">
                <a:solidFill>
                  <a:srgbClr val="292929"/>
                </a:solidFill>
                <a:effectLst/>
                <a:latin typeface="source-serif-pro"/>
              </a:rPr>
              <a:t>List of supported devices, OS versions, screen resolutions, and browsers and their versions.</a:t>
            </a:r>
          </a:p>
          <a:p>
            <a:pPr algn="l">
              <a:buFont typeface="Arial" panose="020B0604020202020204" pitchFamily="34" charset="0"/>
              <a:buChar char="•"/>
            </a:pPr>
            <a:r>
              <a:rPr lang="en-US" b="0" i="0" dirty="0">
                <a:solidFill>
                  <a:srgbClr val="292929"/>
                </a:solidFill>
                <a:effectLst/>
                <a:latin typeface="source-serif-pro"/>
              </a:rPr>
              <a:t>Elements that accelerate user interaction, such as “hotkeys,” “lists of suggestions,” and so on.</a:t>
            </a:r>
          </a:p>
          <a:p>
            <a:pPr algn="l">
              <a:buFont typeface="Arial" panose="020B0604020202020204" pitchFamily="34" charset="0"/>
              <a:buChar char="•"/>
            </a:pPr>
            <a:r>
              <a:rPr lang="en-US" b="0" i="0" dirty="0">
                <a:solidFill>
                  <a:srgbClr val="292929"/>
                </a:solidFill>
                <a:effectLst/>
                <a:latin typeface="source-serif-pro"/>
              </a:rPr>
              <a:t>The average time a user needs to perform individual actions.</a:t>
            </a:r>
          </a:p>
          <a:p>
            <a:pPr algn="l">
              <a:buFont typeface="Arial" panose="020B0604020202020204" pitchFamily="34" charset="0"/>
              <a:buChar char="•"/>
            </a:pPr>
            <a:r>
              <a:rPr lang="en-US" b="0" i="0" dirty="0">
                <a:solidFill>
                  <a:srgbClr val="292929"/>
                </a:solidFill>
                <a:effectLst/>
                <a:latin typeface="source-serif-pro"/>
              </a:rPr>
              <a:t>Support of accessibility for people with disabilities.</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https://medium.com/@nvashanin/quality-attributes-in-software-architecture-3844ea482732</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#3) Usability</a:t>
            </a:r>
          </a:p>
          <a:p>
            <a:pPr algn="l"/>
            <a:r>
              <a:rPr lang="en-US" b="0" i="0" dirty="0">
                <a:solidFill>
                  <a:srgbClr val="3A3A3A"/>
                </a:solidFill>
                <a:effectLst/>
                <a:latin typeface="Work Sans" pitchFamily="2" charset="0"/>
              </a:rPr>
              <a:t>This attribute refers to the quality of the end user’s experience while interacting with the application or service. Usability is concerned with effectiveness, efficiency, and overall user satisfaction.</a:t>
            </a:r>
          </a:p>
          <a:p>
            <a:pPr algn="l"/>
            <a:r>
              <a:rPr lang="en-US" b="0" i="0" dirty="0">
                <a:solidFill>
                  <a:srgbClr val="3A3A3A"/>
                </a:solidFill>
                <a:effectLst/>
                <a:latin typeface="Work Sans" pitchFamily="2" charset="0"/>
              </a:rPr>
              <a:t>This attribute helps to measure the ease of use of any software application or service (e.g., registering a new account and then signing in to the account)</a:t>
            </a:r>
          </a:p>
          <a:p>
            <a:pPr algn="l"/>
            <a:r>
              <a:rPr lang="en-US" b="1" i="0" dirty="0">
                <a:solidFill>
                  <a:srgbClr val="3A3A3A"/>
                </a:solidFill>
                <a:effectLst/>
                <a:latin typeface="Work Sans" pitchFamily="2" charset="0"/>
              </a:rPr>
              <a:t>A few of the following problems can arise if usability is not taken care of correctly:</a:t>
            </a:r>
            <a:endParaRPr lang="en-US" b="0" i="0" dirty="0">
              <a:solidFill>
                <a:srgbClr val="3A3A3A"/>
              </a:solidFill>
              <a:effectLst/>
              <a:latin typeface="Work Sans" pitchFamily="2" charset="0"/>
            </a:endParaRPr>
          </a:p>
          <a:p>
            <a:pPr algn="l">
              <a:buFont typeface="Arial" panose="020B0604020202020204" pitchFamily="34" charset="0"/>
              <a:buChar char="•"/>
            </a:pPr>
            <a:r>
              <a:rPr lang="en-US" b="0" i="0" dirty="0">
                <a:solidFill>
                  <a:srgbClr val="3A3A3A"/>
                </a:solidFill>
                <a:effectLst/>
                <a:latin typeface="Work Sans" pitchFamily="2" charset="0"/>
              </a:rPr>
              <a:t>Complex sign-up process</a:t>
            </a:r>
          </a:p>
          <a:p>
            <a:pPr algn="l">
              <a:buFont typeface="Arial" panose="020B0604020202020204" pitchFamily="34" charset="0"/>
              <a:buChar char="•"/>
            </a:pPr>
            <a:r>
              <a:rPr lang="en-US" b="0" i="0" dirty="0">
                <a:solidFill>
                  <a:srgbClr val="3A3A3A"/>
                </a:solidFill>
                <a:effectLst/>
                <a:latin typeface="Work Sans" pitchFamily="2" charset="0"/>
              </a:rPr>
              <a:t>Inconsistency in UI</a:t>
            </a:r>
          </a:p>
          <a:p>
            <a:pPr algn="l">
              <a:buFont typeface="Arial" panose="020B0604020202020204" pitchFamily="34" charset="0"/>
              <a:buChar char="•"/>
            </a:pPr>
            <a:r>
              <a:rPr lang="en-US" b="0" i="0" dirty="0">
                <a:solidFill>
                  <a:srgbClr val="3A3A3A"/>
                </a:solidFill>
                <a:effectLst/>
                <a:latin typeface="Work Sans" pitchFamily="2" charset="0"/>
              </a:rPr>
              <a:t>Unclear navigation and at times complicated.</a:t>
            </a:r>
          </a:p>
          <a:p>
            <a:pPr algn="l">
              <a:buFont typeface="Arial" panose="020B0604020202020204" pitchFamily="34" charset="0"/>
              <a:buChar char="•"/>
            </a:pPr>
            <a:r>
              <a:rPr lang="en-US" b="0" i="0" dirty="0">
                <a:solidFill>
                  <a:srgbClr val="3A3A3A"/>
                </a:solidFill>
                <a:effectLst/>
                <a:latin typeface="Work Sans" pitchFamily="2" charset="0"/>
              </a:rPr>
              <a:t>Error messages not user friendly</a:t>
            </a:r>
          </a:p>
          <a:p>
            <a:pPr algn="l"/>
            <a:r>
              <a:rPr lang="en-US" b="1" i="0" dirty="0">
                <a:solidFill>
                  <a:srgbClr val="3A3A3A"/>
                </a:solidFill>
                <a:effectLst/>
                <a:latin typeface="Work Sans" pitchFamily="2" charset="0"/>
              </a:rPr>
              <a:t>Sub-attributes for usability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Simple &amp; Intuitive Design:</a:t>
            </a:r>
            <a:r>
              <a:rPr lang="en-US" b="0" i="0" dirty="0">
                <a:solidFill>
                  <a:srgbClr val="3A3A3A"/>
                </a:solidFill>
                <a:effectLst/>
                <a:latin typeface="Work Sans" pitchFamily="2" charset="0"/>
              </a:rPr>
              <a:t> It describes the user’s ability to effortlessly understand the design of the application and navigate without any conscious reasoning.</a:t>
            </a:r>
          </a:p>
          <a:p>
            <a:pPr algn="l">
              <a:buFont typeface="Arial" panose="020B0604020202020204" pitchFamily="34" charset="0"/>
              <a:buChar char="•"/>
            </a:pPr>
            <a:r>
              <a:rPr lang="en-US" b="1" i="0" dirty="0">
                <a:solidFill>
                  <a:srgbClr val="3A3A3A"/>
                </a:solidFill>
                <a:effectLst/>
                <a:latin typeface="Work Sans" pitchFamily="2" charset="0"/>
              </a:rPr>
              <a:t>Learnability:</a:t>
            </a:r>
            <a:r>
              <a:rPr lang="en-US" b="0" i="0" dirty="0">
                <a:solidFill>
                  <a:srgbClr val="3A3A3A"/>
                </a:solidFill>
                <a:effectLst/>
                <a:latin typeface="Work Sans" pitchFamily="2" charset="0"/>
              </a:rPr>
              <a:t> It refers to the ease and speed with which a user who has never seen the user interface before can execute the most basic tasks.</a:t>
            </a:r>
          </a:p>
          <a:p>
            <a:pPr algn="l">
              <a:buFont typeface="Arial" panose="020B0604020202020204" pitchFamily="34" charset="0"/>
              <a:buChar char="•"/>
            </a:pPr>
            <a:r>
              <a:rPr lang="en-US" b="1" i="0" dirty="0">
                <a:solidFill>
                  <a:srgbClr val="3A3A3A"/>
                </a:solidFill>
                <a:effectLst/>
                <a:latin typeface="Work Sans" pitchFamily="2" charset="0"/>
              </a:rPr>
              <a:t>Usage Efficiency:</a:t>
            </a:r>
            <a:r>
              <a:rPr lang="en-US" b="0" i="0" dirty="0">
                <a:solidFill>
                  <a:srgbClr val="3A3A3A"/>
                </a:solidFill>
                <a:effectLst/>
                <a:latin typeface="Work Sans" pitchFamily="2" charset="0"/>
              </a:rPr>
              <a:t> It means how fast a user can accomplish tasks once he/she gets an experience of the system.</a:t>
            </a:r>
          </a:p>
          <a:p>
            <a:pPr algn="l">
              <a:buFont typeface="Arial" panose="020B0604020202020204" pitchFamily="34" charset="0"/>
              <a:buChar char="•"/>
            </a:pPr>
            <a:r>
              <a:rPr lang="en-US" b="1" i="0" dirty="0">
                <a:solidFill>
                  <a:srgbClr val="3A3A3A"/>
                </a:solidFill>
                <a:effectLst/>
                <a:latin typeface="Work Sans" pitchFamily="2" charset="0"/>
              </a:rPr>
              <a:t>Memorability:</a:t>
            </a:r>
            <a:r>
              <a:rPr lang="en-US" b="0" i="0" dirty="0">
                <a:solidFill>
                  <a:srgbClr val="3A3A3A"/>
                </a:solidFill>
                <a:effectLst/>
                <a:latin typeface="Work Sans" pitchFamily="2" charset="0"/>
              </a:rPr>
              <a:t> It describes how well a user can use an application (site) effectively, after not using it for a while.</a:t>
            </a:r>
          </a:p>
          <a:p>
            <a:pPr algn="l">
              <a:buFont typeface="Arial" panose="020B0604020202020204" pitchFamily="34" charset="0"/>
              <a:buChar char="•"/>
            </a:pPr>
            <a:r>
              <a:rPr lang="en-US" b="1" i="0" dirty="0">
                <a:solidFill>
                  <a:srgbClr val="3A3A3A"/>
                </a:solidFill>
                <a:effectLst/>
                <a:latin typeface="Work Sans" pitchFamily="2" charset="0"/>
              </a:rPr>
              <a:t>Error Frequency and Severity:</a:t>
            </a:r>
            <a:r>
              <a:rPr lang="en-US" b="0" i="0" dirty="0">
                <a:solidFill>
                  <a:srgbClr val="3A3A3A"/>
                </a:solidFill>
                <a:effectLst/>
                <a:latin typeface="Work Sans" pitchFamily="2" charset="0"/>
              </a:rPr>
              <a:t> It refers to how frequently users make mistakes while using the system, how serious the errors are, and how users recover from these errors.</a:t>
            </a:r>
          </a:p>
          <a:p>
            <a:pPr algn="l">
              <a:buFont typeface="Arial" panose="020B0604020202020204" pitchFamily="34" charset="0"/>
              <a:buChar char="•"/>
            </a:pPr>
            <a:r>
              <a:rPr lang="en-US" b="1" i="0" dirty="0">
                <a:solidFill>
                  <a:srgbClr val="3A3A3A"/>
                </a:solidFill>
                <a:effectLst/>
                <a:latin typeface="Work Sans" pitchFamily="2" charset="0"/>
              </a:rPr>
              <a:t>Subjective Fulfillment:</a:t>
            </a:r>
            <a:r>
              <a:rPr lang="en-US" b="0" i="0" dirty="0">
                <a:solidFill>
                  <a:srgbClr val="3A3A3A"/>
                </a:solidFill>
                <a:effectLst/>
                <a:latin typeface="Work Sans" pitchFamily="2" charset="0"/>
              </a:rPr>
              <a:t> It describes how well the system is liked by the user.</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 web application for scientists and research students had all of the necessary features, however, some of the sub-menus on one or more pages were concealed (for instance, they were only seen after clicking the ellipsis button). As a result, users had a tough time understanding how to start using those features.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As far as possible, UI design should be maintained as simple, intuitive, and from the end user’s perspective. An adequate quantity of usability testing should be performed.</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https://www.softwaretestinghelp.com/what-are-the-quality-attributes/</a:t>
            </a:r>
          </a:p>
          <a:p>
            <a:pPr algn="l">
              <a:buFont typeface="Arial" panose="020B0604020202020204" pitchFamily="34" charset="0"/>
              <a:buNone/>
            </a:pP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Reliability</a:t>
            </a:r>
          </a:p>
          <a:p>
            <a:r>
              <a:rPr lang="en-US" dirty="0">
                <a:effectLst/>
              </a:rPr>
              <a:t>Degree to which a system, product or component performs specified functions under specified conditions for a specified period of time. This characteristic is composed of the following sub-characteristics:</a:t>
            </a:r>
          </a:p>
          <a:p>
            <a:pPr>
              <a:buFont typeface="Arial" panose="020B0604020202020204" pitchFamily="34" charset="0"/>
              <a:buChar char="•"/>
            </a:pPr>
            <a:r>
              <a:rPr lang="en-US" b="1" dirty="0">
                <a:effectLst/>
              </a:rPr>
              <a:t>Maturity -</a:t>
            </a:r>
            <a:r>
              <a:rPr lang="en-US" dirty="0">
                <a:effectLst/>
              </a:rPr>
              <a:t> Degree to which a system, product or component meets needs for reliability under normal operation.</a:t>
            </a:r>
          </a:p>
          <a:p>
            <a:pPr>
              <a:buFont typeface="Arial" panose="020B0604020202020204" pitchFamily="34" charset="0"/>
              <a:buChar char="•"/>
            </a:pPr>
            <a:r>
              <a:rPr lang="en-US" b="1" dirty="0">
                <a:effectLst/>
              </a:rPr>
              <a:t>Availability -</a:t>
            </a:r>
            <a:r>
              <a:rPr lang="en-US" dirty="0">
                <a:effectLst/>
              </a:rPr>
              <a:t> Degree to which a system, product or component is operational and accessible when required for use.</a:t>
            </a:r>
          </a:p>
          <a:p>
            <a:pPr>
              <a:buFont typeface="Arial" panose="020B0604020202020204" pitchFamily="34" charset="0"/>
              <a:buChar char="•"/>
            </a:pPr>
            <a:r>
              <a:rPr lang="en-US" b="1" dirty="0">
                <a:effectLst/>
              </a:rPr>
              <a:t>Fault tolerance -</a:t>
            </a:r>
            <a:r>
              <a:rPr lang="en-US" dirty="0">
                <a:effectLst/>
              </a:rPr>
              <a:t> Degree to which a system, product or component operates as intended despite the presence of hardware or software faults.</a:t>
            </a:r>
          </a:p>
          <a:p>
            <a:pPr>
              <a:buFont typeface="Arial" panose="020B0604020202020204" pitchFamily="34" charset="0"/>
              <a:buChar char="•"/>
            </a:pPr>
            <a:r>
              <a:rPr lang="en-US" b="1" dirty="0">
                <a:effectLst/>
              </a:rPr>
              <a:t>Recoverability -</a:t>
            </a:r>
            <a:r>
              <a:rPr lang="en-US" dirty="0">
                <a:effectLst/>
              </a:rPr>
              <a:t> Degree to which, in the event of an interruption or a failure, a product or system can recover the data directly affected and re-establish the desired state of the system.</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Reliability</a:t>
            </a:r>
            <a:r>
              <a:rPr lang="en-US" b="0" i="0" dirty="0">
                <a:solidFill>
                  <a:srgbClr val="292929"/>
                </a:solidFill>
                <a:effectLst/>
                <a:latin typeface="source-serif-pro"/>
              </a:rPr>
              <a:t> </a:t>
            </a:r>
          </a:p>
          <a:p>
            <a:pPr algn="l"/>
            <a:r>
              <a:rPr lang="en-US" b="0" i="0" dirty="0">
                <a:solidFill>
                  <a:srgbClr val="292929"/>
                </a:solidFill>
                <a:effectLst/>
                <a:latin typeface="source-serif-pro"/>
              </a:rPr>
              <a:t>is an attribute of the system responsible for the ability to continue to operate under predefined conditions. Most often, the system fails due to the inaccessibility of external elements, such as databases, systems, and </a:t>
            </a:r>
            <a:r>
              <a:rPr lang="en-US" b="0" i="0" u="sng" dirty="0">
                <a:solidFill>
                  <a:srgbClr val="292929"/>
                </a:solidFill>
                <a:effectLst/>
                <a:latin typeface="source-serif-pro"/>
                <a:hlinkClick r:id="rId3"/>
              </a:rPr>
              <a:t>network</a:t>
            </a:r>
            <a:r>
              <a:rPr lang="en-US" b="0" i="0" dirty="0">
                <a:solidFill>
                  <a:srgbClr val="292929"/>
                </a:solidFill>
                <a:effectLst/>
                <a:latin typeface="source-serif-pro"/>
              </a:rPr>
              <a:t> connections.</a:t>
            </a:r>
          </a:p>
          <a:p>
            <a:endParaRPr lang="en-US" dirty="0"/>
          </a:p>
          <a:p>
            <a:r>
              <a:rPr lang="en-US" dirty="0"/>
              <a:t>https://medium.com/@nvashanin/quality-attributes-in-software-architecture-3844ea482732</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3/20/2025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3/20/2025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8F7F5"/>
              </a:clrFrom>
              <a:clrTo>
                <a:srgbClr val="F8F7F5">
                  <a:alpha val="0"/>
                </a:srgbClr>
              </a:clrTo>
            </a:clrChange>
            <a:extLst>
              <a:ext uri="{28A0092B-C50C-407E-A947-70E740481C1C}">
                <a14:useLocalDpi xmlns:a14="http://schemas.microsoft.com/office/drawing/2010/main" val="0"/>
              </a:ext>
            </a:extLst>
          </a:blip>
          <a:srcRect/>
          <a:stretch>
            <a:fillRect/>
          </a:stretch>
        </p:blipFill>
        <p:spPr bwMode="auto">
          <a:xfrm>
            <a:off x="8110818" y="2272967"/>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Simple &amp; Intuitive Design</a:t>
            </a:r>
          </a:p>
          <a:p>
            <a:pPr lvl="1" algn="just"/>
            <a:r>
              <a:rPr lang="en-US" dirty="0"/>
              <a:t>Learnability</a:t>
            </a:r>
          </a:p>
          <a:p>
            <a:pPr lvl="1" algn="just"/>
            <a:r>
              <a:rPr lang="en-US" dirty="0"/>
              <a:t>Usage Efficiency</a:t>
            </a:r>
          </a:p>
          <a:p>
            <a:pPr lvl="1" algn="just"/>
            <a:r>
              <a:rPr lang="en-US" dirty="0"/>
              <a:t>Memorability</a:t>
            </a:r>
          </a:p>
          <a:p>
            <a:pPr lvl="1" algn="just"/>
            <a:r>
              <a:rPr lang="en-US" dirty="0"/>
              <a:t>Error Frequency and Severity</a:t>
            </a:r>
          </a:p>
          <a:p>
            <a:pPr lvl="1" algn="just"/>
            <a:r>
              <a:rPr lang="en-US" dirty="0"/>
              <a:t>Subjective Fulfillment</a:t>
            </a:r>
          </a:p>
        </p:txBody>
      </p:sp>
      <p:pic>
        <p:nvPicPr>
          <p:cNvPr id="6" name="Picture 5">
            <a:extLst>
              <a:ext uri="{FF2B5EF4-FFF2-40B4-BE49-F238E27FC236}">
                <a16:creationId xmlns:a16="http://schemas.microsoft.com/office/drawing/2014/main" id="{71B9C3B5-D6EB-36A0-BB7C-A9F799EACC0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52950" y="2625632"/>
            <a:ext cx="7143750" cy="4067175"/>
          </a:xfrm>
          <a:prstGeom prst="rect">
            <a:avLst/>
          </a:prstGeom>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Non-Functional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Using the Non-Functional Requirements, from your assigned project, Classify and score them into the table and Generate the main quality attributes for your new system or application.</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1426054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Non-Functional  Requirements</a:t>
            </a:r>
          </a:p>
          <a:p>
            <a:r>
              <a:rPr lang="en-US" sz="3600" dirty="0"/>
              <a:t>Identify the Quality Attributes</a:t>
            </a:r>
          </a:p>
          <a:p>
            <a:r>
              <a:rPr lang="en-US" sz="3600" dirty="0"/>
              <a:t>Classify and </a:t>
            </a:r>
            <a:r>
              <a:rPr lang="en-US" sz="3600"/>
              <a:t>score them</a:t>
            </a:r>
            <a:endParaRPr lang="en-US" sz="3600" dirty="0"/>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1058" y="971982"/>
            <a:ext cx="8497421" cy="5667375"/>
          </a:xfrm>
          <a:prstGeom prst="rect">
            <a:avLst/>
          </a:prstGeom>
        </p:spPr>
      </p:pic>
    </p:spTree>
    <p:extLst>
      <p:ext uri="{BB962C8B-B14F-4D97-AF65-F5344CB8AC3E}">
        <p14:creationId xmlns:p14="http://schemas.microsoft.com/office/powerpoint/2010/main" val="316140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97711313"/>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a:solidFill>
                            <a:srgbClr val="FFFFFF"/>
                          </a:solidFill>
                          <a:effectLst/>
                          <a:latin typeface="Calibri" panose="020F0502020204030204" pitchFamily="34" charset="0"/>
                        </a:rPr>
                        <a:t>Non-Functinal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a:t>
                      </a:r>
                      <a:r>
                        <a:rPr lang="en-US" sz="1800" b="0" i="0" u="none" strike="noStrike" dirty="0" err="1">
                          <a:solidFill>
                            <a:srgbClr val="000000"/>
                          </a:solidFill>
                          <a:effectLst/>
                          <a:latin typeface="Calibri" panose="020F0502020204030204" pitchFamily="34" charset="0"/>
                        </a:rPr>
                        <a:t>desireable</a:t>
                      </a:r>
                      <a:endParaRPr lang="en-US" sz="18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Usually defined by developers or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Componen, API, UI Testing, etc.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Performance, usuability, security testing, etc.</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a:solidFill>
                            <a:srgbClr val="000000"/>
                          </a:solidFill>
                          <a:effectLst/>
                          <a:latin typeface="Calibri" panose="020F0502020204030204" pitchFamily="34" charset="0"/>
                        </a:rPr>
                        <a:t>External Interface, authetication, </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2116</TotalTime>
  <Words>4653</Words>
  <Application>Microsoft Office PowerPoint</Application>
  <PresentationFormat>Widescreen</PresentationFormat>
  <Paragraphs>453</Paragraphs>
  <Slides>29</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Arial</vt:lpstr>
      <vt:lpstr>Avenir Black</vt:lpstr>
      <vt:lpstr>Avenir Medium</vt:lpstr>
      <vt:lpstr>Britannic Bold</vt:lpstr>
      <vt:lpstr>Calibri</vt:lpstr>
      <vt:lpstr>Calibri Light</vt:lpstr>
      <vt:lpstr>Helvetica Neue</vt:lpstr>
      <vt:lpstr>Segoe UI</vt:lpstr>
      <vt:lpstr>source-serif-pro</vt:lpstr>
      <vt:lpstr>Wingdings</vt:lpstr>
      <vt:lpstr>Work Sans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53</cp:revision>
  <dcterms:created xsi:type="dcterms:W3CDTF">2023-06-06T19:22:18Z</dcterms:created>
  <dcterms:modified xsi:type="dcterms:W3CDTF">2025-03-20T19:48:11Z</dcterms:modified>
</cp:coreProperties>
</file>